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4"/>
  </p:notesMasterIdLst>
  <p:sldIdLst>
    <p:sldId id="292" r:id="rId5"/>
    <p:sldId id="291" r:id="rId6"/>
    <p:sldId id="274" r:id="rId7"/>
    <p:sldId id="285" r:id="rId8"/>
    <p:sldId id="300" r:id="rId9"/>
    <p:sldId id="332" r:id="rId10"/>
    <p:sldId id="301" r:id="rId11"/>
    <p:sldId id="326" r:id="rId12"/>
    <p:sldId id="31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 autoAdjust="0"/>
    <p:restoredTop sz="95865" autoAdjust="0"/>
  </p:normalViewPr>
  <p:slideViewPr>
    <p:cSldViewPr snapToGrid="0">
      <p:cViewPr varScale="1">
        <p:scale>
          <a:sx n="110" d="100"/>
          <a:sy n="110" d="100"/>
        </p:scale>
        <p:origin x="7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7B679-0C81-4DB6-8E51-8D562BAFE8F7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296DB-6085-4787-A975-A7ACE09266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426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96DB-6085-4787-A975-A7ACE092664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70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96DB-6085-4787-A975-A7ACE092664F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082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96DB-6085-4787-A975-A7ACE092664F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082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96DB-6085-4787-A975-A7ACE092664F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066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96DB-6085-4787-A975-A7ACE092664F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7046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96DB-6085-4787-A975-A7ACE092664F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2701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96DB-6085-4787-A975-A7ACE092664F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741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96DB-6085-4787-A975-A7ACE092664F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6159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296DB-6085-4787-A975-A7ACE092664F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18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396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709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0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803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660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6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62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04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86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56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41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E3082-B841-45B1-8073-B7A4C4DB4E4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C2AB-5FAE-4E7F-8709-D78A238CE3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35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0"/>
            <a:ext cx="12296200" cy="6885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34685"/>
            <a:ext cx="10363200" cy="2241608"/>
          </a:xfrm>
        </p:spPr>
        <p:txBody>
          <a:bodyPr>
            <a:normAutofit/>
          </a:bodyPr>
          <a:lstStyle/>
          <a:p>
            <a:pPr algn="r"/>
            <a:r>
              <a:rPr lang="en-US" sz="2100" b="1" i="1" dirty="0"/>
              <a:t>Openup#2023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4301" y="434687"/>
            <a:ext cx="6227705" cy="792983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/>
                <a:cs typeface="Arial"/>
              </a:rPr>
              <a:t>Global acting </a:t>
            </a:r>
            <a:r>
              <a:rPr lang="en-US" sz="2100" b="1" dirty="0" smtClean="0">
                <a:solidFill>
                  <a:schemeClr val="bg1"/>
                </a:solidFill>
                <a:latin typeface="Arial"/>
                <a:cs typeface="Arial"/>
              </a:rPr>
              <a:t>Fontys ICT</a:t>
            </a:r>
            <a:endParaRPr lang="en-US" sz="21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2100" b="1" i="1" dirty="0">
                <a:solidFill>
                  <a:schemeClr val="bg1"/>
                </a:solidFill>
                <a:latin typeface="Arial"/>
                <a:cs typeface="Arial"/>
              </a:rPr>
              <a:t>Professional in het internationale speelveld</a:t>
            </a:r>
            <a:endParaRPr lang="en-US" sz="2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" y="3702003"/>
            <a:ext cx="12312004" cy="2044622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GB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GB" sz="2000" b="1" i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endParaRPr lang="en-GB" sz="2000" b="1" i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r>
              <a:rPr lang="en-GB" sz="2000" b="1" i="1" dirty="0">
                <a:solidFill>
                  <a:srgbClr val="0000FF"/>
                </a:solidFill>
                <a:latin typeface="Arial"/>
                <a:cs typeface="Arial"/>
              </a:rPr>
              <a:t>“Education gives us a profound understanding that we are tied together as citizens of the global community, and that our challenges are interconnected.”</a:t>
            </a:r>
          </a:p>
          <a:p>
            <a:pPr algn="ctr"/>
            <a:endParaRPr lang="en-GB" sz="2000" b="1" i="1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endParaRPr lang="en-GB" sz="2000" b="1" i="1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GB" sz="2000" b="1" dirty="0">
                <a:solidFill>
                  <a:srgbClr val="0000FF"/>
                </a:solidFill>
                <a:latin typeface="Arial"/>
                <a:cs typeface="Arial"/>
              </a:rPr>
              <a:t>Ban Ki-moon, UN Secretary-General</a:t>
            </a:r>
          </a:p>
          <a:p>
            <a:pPr algn="ctr"/>
            <a:endParaRPr lang="en-GB" sz="2000" b="1" i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endParaRPr lang="en-GB" sz="2000" b="1" i="1" dirty="0">
              <a:solidFill>
                <a:srgbClr val="FF6600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300" y="1298224"/>
            <a:ext cx="6227705" cy="538393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100" b="1" i="1" dirty="0">
                <a:solidFill>
                  <a:srgbClr val="FFFFFF"/>
                </a:solidFill>
                <a:latin typeface="Arial"/>
                <a:cs typeface="Arial"/>
              </a:rPr>
              <a:t>Openup#2023</a:t>
            </a:r>
            <a:endParaRPr lang="en-US" sz="21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5031" y="4270851"/>
            <a:ext cx="9159052" cy="874276"/>
          </a:xfrm>
        </p:spPr>
        <p:txBody>
          <a:bodyPr>
            <a:noAutofit/>
          </a:bodyPr>
          <a:lstStyle/>
          <a:p>
            <a:pPr algn="r"/>
            <a:endParaRPr lang="en-GB" sz="1500" b="1" i="1" dirty="0">
              <a:solidFill>
                <a:srgbClr val="512E65"/>
              </a:solidFill>
              <a:latin typeface="Arial"/>
              <a:cs typeface="Arial"/>
            </a:endParaRPr>
          </a:p>
          <a:p>
            <a:pPr algn="r"/>
            <a:endParaRPr lang="en-GB" sz="1500" b="1" i="1" dirty="0">
              <a:solidFill>
                <a:srgbClr val="512E65"/>
              </a:solidFill>
              <a:latin typeface="Arial"/>
              <a:cs typeface="Arial"/>
            </a:endParaRPr>
          </a:p>
          <a:p>
            <a:pPr algn="r"/>
            <a:endParaRPr lang="en-GB" sz="1500" b="1" i="1" dirty="0">
              <a:solidFill>
                <a:srgbClr val="512E6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27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alphaModFix amt="70000"/>
          </a:blip>
          <a:srcRect l="4323" t="11944" r="4208" b="19651"/>
          <a:stretch/>
        </p:blipFill>
        <p:spPr>
          <a:xfrm>
            <a:off x="2650262" y="1395442"/>
            <a:ext cx="6942324" cy="5398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6" y="1177206"/>
            <a:ext cx="11155680" cy="4724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WHO </a:t>
            </a:r>
            <a:r>
              <a:rPr lang="en-US" sz="1400" b="1" dirty="0">
                <a:latin typeface="Arial"/>
                <a:cs typeface="Arial"/>
              </a:rPr>
              <a:t>(meetings weekly)</a:t>
            </a:r>
            <a:endParaRPr lang="en-US" sz="1400" dirty="0">
              <a:latin typeface="Arial"/>
              <a:cs typeface="Arial"/>
            </a:endParaRPr>
          </a:p>
          <a:p>
            <a:pPr marL="6811963">
              <a:buFontTx/>
              <a:buChar char="-"/>
            </a:pPr>
            <a:endParaRPr lang="en-US" sz="2400" dirty="0">
              <a:latin typeface="Arial"/>
              <a:cs typeface="Arial"/>
            </a:endParaRPr>
          </a:p>
          <a:p>
            <a:pPr marL="0" indent="0" algn="r">
              <a:buNone/>
            </a:pPr>
            <a:endParaRPr lang="en-US" sz="21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158240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Global acting  </a:t>
            </a:r>
          </a:p>
          <a:p>
            <a:pPr algn="ctr"/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Professional in het internationale speelveld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b="5944"/>
          <a:stretch/>
        </p:blipFill>
        <p:spPr>
          <a:xfrm>
            <a:off x="502061" y="1899237"/>
            <a:ext cx="1914525" cy="23203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132" y="1920705"/>
            <a:ext cx="1876425" cy="2375180"/>
          </a:xfrm>
          <a:prstGeom prst="rect">
            <a:avLst/>
          </a:prstGeom>
        </p:spPr>
      </p:pic>
      <p:pic>
        <p:nvPicPr>
          <p:cNvPr id="8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010" y="1951684"/>
            <a:ext cx="1885950" cy="2362094"/>
          </a:xfrm>
          <a:prstGeom prst="rect">
            <a:avLst/>
          </a:prstGeom>
        </p:spPr>
      </p:pic>
      <p:pic>
        <p:nvPicPr>
          <p:cNvPr id="10" name="Afbeelding 3"/>
          <p:cNvPicPr>
            <a:picLocks noChangeAspect="1"/>
          </p:cNvPicPr>
          <p:nvPr/>
        </p:nvPicPr>
        <p:blipFill rotWithShape="1">
          <a:blip r:embed="rId7"/>
          <a:srcRect t="-1" b="1605"/>
          <a:stretch/>
        </p:blipFill>
        <p:spPr>
          <a:xfrm>
            <a:off x="9667355" y="1967173"/>
            <a:ext cx="1876425" cy="2245986"/>
          </a:xfrm>
          <a:prstGeom prst="rect">
            <a:avLst/>
          </a:prstGeom>
        </p:spPr>
      </p:pic>
      <p:pic>
        <p:nvPicPr>
          <p:cNvPr id="11" name="Afbeelding 7"/>
          <p:cNvPicPr>
            <a:picLocks noChangeAspect="1"/>
          </p:cNvPicPr>
          <p:nvPr/>
        </p:nvPicPr>
        <p:blipFill rotWithShape="1">
          <a:blip r:embed="rId8"/>
          <a:srcRect b="9703"/>
          <a:stretch/>
        </p:blipFill>
        <p:spPr>
          <a:xfrm>
            <a:off x="2723877" y="4451443"/>
            <a:ext cx="1895475" cy="2236172"/>
          </a:xfrm>
          <a:prstGeom prst="rect">
            <a:avLst/>
          </a:prstGeom>
        </p:spPr>
      </p:pic>
      <p:pic>
        <p:nvPicPr>
          <p:cNvPr id="12" name="Afbeelding 8"/>
          <p:cNvPicPr>
            <a:picLocks noChangeAspect="1"/>
          </p:cNvPicPr>
          <p:nvPr/>
        </p:nvPicPr>
        <p:blipFill rotWithShape="1">
          <a:blip r:embed="rId9"/>
          <a:srcRect b="9005"/>
          <a:stretch/>
        </p:blipFill>
        <p:spPr>
          <a:xfrm>
            <a:off x="5235831" y="4411613"/>
            <a:ext cx="1895475" cy="2236172"/>
          </a:xfrm>
          <a:prstGeom prst="rect">
            <a:avLst/>
          </a:prstGeom>
        </p:spPr>
      </p:pic>
      <p:pic>
        <p:nvPicPr>
          <p:cNvPr id="13" name="Afbeelding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6812" y="4368054"/>
            <a:ext cx="1876425" cy="22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5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alphaModFix amt="70000"/>
          </a:blip>
          <a:srcRect l="4323" t="11944" r="4208" b="19651"/>
          <a:stretch/>
        </p:blipFill>
        <p:spPr>
          <a:xfrm>
            <a:off x="2650262" y="1395442"/>
            <a:ext cx="6942324" cy="5398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6" y="1746606"/>
            <a:ext cx="11155680" cy="4322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WHY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>
                <a:latin typeface="Arial"/>
                <a:cs typeface="Arial"/>
              </a:rPr>
              <a:t>Kwaliteit als doel, Global acting als middel</a:t>
            </a: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Bijdrage aan kernfuncties van hoger onderwijs:</a:t>
            </a:r>
          </a:p>
          <a:p>
            <a:pPr marL="6811963">
              <a:buFontTx/>
              <a:buChar char="-"/>
            </a:pPr>
            <a:endParaRPr lang="en-US" sz="1800" dirty="0">
              <a:latin typeface="Arial"/>
              <a:cs typeface="Arial"/>
            </a:endParaRPr>
          </a:p>
          <a:p>
            <a:pPr marL="7269163" lvl="1">
              <a:buFontTx/>
              <a:buChar char="-"/>
            </a:pPr>
            <a:r>
              <a:rPr lang="en-US" sz="1800" dirty="0">
                <a:latin typeface="Arial"/>
                <a:cs typeface="Arial"/>
              </a:rPr>
              <a:t>Socialisatie</a:t>
            </a:r>
          </a:p>
          <a:p>
            <a:pPr marL="7269163" lvl="1">
              <a:buFontTx/>
              <a:buChar char="-"/>
            </a:pPr>
            <a:r>
              <a:rPr lang="en-US" sz="1800" dirty="0">
                <a:latin typeface="Arial"/>
                <a:cs typeface="Arial"/>
              </a:rPr>
              <a:t>Persoonsvorming</a:t>
            </a:r>
          </a:p>
          <a:p>
            <a:pPr marL="7269163" lvl="1">
              <a:buFontTx/>
              <a:buChar char="-"/>
            </a:pPr>
            <a:r>
              <a:rPr lang="en-US" sz="1800" dirty="0">
                <a:latin typeface="Arial"/>
                <a:cs typeface="Arial"/>
              </a:rPr>
              <a:t>Kwalificatie</a:t>
            </a:r>
          </a:p>
          <a:p>
            <a:pPr marL="7269163" lvl="1">
              <a:buFontTx/>
              <a:buChar char="-"/>
            </a:pPr>
            <a:r>
              <a:rPr lang="en-US" sz="1800" dirty="0">
                <a:latin typeface="Arial"/>
                <a:cs typeface="Arial"/>
              </a:rPr>
              <a:t>Onderzoek </a:t>
            </a:r>
          </a:p>
          <a:p>
            <a:pPr marL="0" indent="0" algn="r">
              <a:buNone/>
            </a:pPr>
            <a:endParaRPr lang="en-US" sz="21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1158240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Global acting  </a:t>
            </a:r>
          </a:p>
          <a:p>
            <a:pPr algn="ctr"/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Professional in het internationale speelveld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63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alphaModFix amt="70000"/>
          </a:blip>
          <a:srcRect l="4323" t="11944" r="4208" b="19651"/>
          <a:stretch/>
        </p:blipFill>
        <p:spPr>
          <a:xfrm>
            <a:off x="2650262" y="1395442"/>
            <a:ext cx="6942324" cy="5398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158241"/>
            <a:ext cx="11103922" cy="548338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HOW</a:t>
            </a:r>
          </a:p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b="1" dirty="0" err="1">
                <a:latin typeface="Arial"/>
                <a:cs typeface="Arial"/>
              </a:rPr>
              <a:t>Strategie</a:t>
            </a:r>
            <a:r>
              <a:rPr lang="en-US" sz="2000" b="1" dirty="0">
                <a:latin typeface="Arial"/>
                <a:cs typeface="Arial"/>
              </a:rPr>
              <a:t> met 4 </a:t>
            </a:r>
            <a:r>
              <a:rPr lang="en-US" sz="2000" b="1" dirty="0" err="1">
                <a:latin typeface="Arial"/>
                <a:cs typeface="Arial"/>
              </a:rPr>
              <a:t>speerpunten</a:t>
            </a: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800" dirty="0">
                <a:latin typeface="Arial"/>
                <a:cs typeface="Arial"/>
              </a:rPr>
              <a:t>Onderwijs</a:t>
            </a:r>
            <a:endParaRPr lang="en-US" sz="1800" i="1" dirty="0">
              <a:highlight>
                <a:srgbClr val="FFFF00"/>
              </a:highlight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800" dirty="0" err="1">
                <a:latin typeface="Arial"/>
                <a:cs typeface="Arial"/>
              </a:rPr>
              <a:t>Onderzoek</a:t>
            </a:r>
            <a:endParaRPr lang="en-US" sz="1800" i="1" dirty="0">
              <a:highlight>
                <a:srgbClr val="FFFF00"/>
              </a:highlight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800" dirty="0" err="1">
                <a:latin typeface="Arial"/>
                <a:cs typeface="Arial"/>
              </a:rPr>
              <a:t>Professionale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ontwikkeling</a:t>
            </a:r>
            <a:endParaRPr lang="en-US" sz="1800" i="1" dirty="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1800" dirty="0">
                <a:latin typeface="Arial"/>
                <a:cs typeface="Arial"/>
              </a:rPr>
              <a:t>Profilering en positionering Fontys </a:t>
            </a:r>
            <a:r>
              <a:rPr lang="en-US" sz="1800" dirty="0" err="1">
                <a:latin typeface="Arial"/>
                <a:cs typeface="Arial"/>
              </a:rPr>
              <a:t>Hogeschool</a:t>
            </a:r>
            <a:r>
              <a:rPr lang="en-US" sz="1800" dirty="0">
                <a:latin typeface="Arial"/>
                <a:cs typeface="Arial"/>
              </a:rPr>
              <a:t> ICT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			</a:t>
            </a: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sz="2100" dirty="0">
                <a:latin typeface="Arial"/>
                <a:cs typeface="Arial"/>
              </a:rPr>
              <a:t>						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1158240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Global acting  </a:t>
            </a:r>
          </a:p>
          <a:p>
            <a:pPr algn="ctr"/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Professional in het internationale speelveld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80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alphaModFix amt="70000"/>
          </a:blip>
          <a:srcRect l="4323" t="11944" r="4208" b="19651"/>
          <a:stretch/>
        </p:blipFill>
        <p:spPr>
          <a:xfrm>
            <a:off x="2650262" y="1395442"/>
            <a:ext cx="6942324" cy="5398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59" y="1240303"/>
            <a:ext cx="11103922" cy="5483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WHAT – Resultaten (1)</a:t>
            </a: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b="1" i="1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latin typeface="Arial"/>
                <a:cs typeface="Arial"/>
              </a:rPr>
              <a:t>Onderwijs:</a:t>
            </a:r>
            <a:r>
              <a:rPr lang="en-US" sz="1400" dirty="0">
                <a:latin typeface="Arial"/>
                <a:cs typeface="Arial"/>
              </a:rPr>
              <a:t> integratie van global acting onderwijsproducten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Minor Global Acting in IT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Semester 4 GA en Open Learning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Internationale curriculumprojecten, Blended Intensive Programs (BiP)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Edubadge Global Acting – microcredentials (novum bij Fontys)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Workshops Intercultural Awareness diverse plekken curriculum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2. Onderzoek:</a:t>
            </a:r>
            <a:r>
              <a:rPr lang="en-US" sz="1400" dirty="0">
                <a:latin typeface="Arial"/>
                <a:cs typeface="Arial"/>
              </a:rPr>
              <a:t> faciliteren van internationale samenwerkingen bij onderzoeksgroepen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Europese (Erasmus+) subsidie voor Staff mobility and training </a:t>
            </a:r>
            <a:r>
              <a:rPr lang="en-US" sz="1400" dirty="0" smtClean="0">
                <a:latin typeface="Arial"/>
                <a:cs typeface="Arial"/>
              </a:rPr>
              <a:t>Fontys ICT </a:t>
            </a:r>
            <a:r>
              <a:rPr lang="en-US" sz="1400" dirty="0">
                <a:latin typeface="Arial"/>
                <a:cs typeface="Arial"/>
              </a:rPr>
              <a:t>met Belgium Campus Pretoria (SA) 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Verkenning van lectoren op internationale onderzoeksprojecten </a:t>
            </a:r>
            <a:r>
              <a:rPr lang="en-US" sz="1400" dirty="0" smtClean="0">
                <a:latin typeface="Arial"/>
                <a:cs typeface="Arial"/>
              </a:rPr>
              <a:t>Fontys ICT- </a:t>
            </a:r>
            <a:r>
              <a:rPr lang="en-US" sz="1400" dirty="0">
                <a:latin typeface="Arial"/>
                <a:cs typeface="Arial"/>
              </a:rPr>
              <a:t>Belgium Campus Pretoria en Penn State University Pennsylvania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Publicatie </a:t>
            </a:r>
            <a:r>
              <a:rPr lang="en-US" sz="1400" i="1" dirty="0">
                <a:latin typeface="Arial"/>
                <a:cs typeface="Arial"/>
              </a:rPr>
              <a:t>Internationalisation at home, a recipe for success </a:t>
            </a:r>
            <a:r>
              <a:rPr lang="en-US" sz="1400" dirty="0">
                <a:latin typeface="Arial"/>
                <a:cs typeface="Arial"/>
              </a:rPr>
              <a:t>in</a:t>
            </a:r>
            <a:r>
              <a:rPr lang="en-US" sz="1400" i="1" dirty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Internationaal Hoger Onderwijs Magazine Forum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Onderzoek (eerste aanzet) naar culturele verschillen in internationale curriculumprojecten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1158240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Global acting  </a:t>
            </a:r>
          </a:p>
          <a:p>
            <a:pPr algn="ctr"/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Professional in het internationale speelveld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2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alphaModFix amt="70000"/>
          </a:blip>
          <a:srcRect l="4323" t="11944" r="4208" b="19651"/>
          <a:stretch/>
        </p:blipFill>
        <p:spPr>
          <a:xfrm>
            <a:off x="2650262" y="1395442"/>
            <a:ext cx="6942324" cy="5398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158241"/>
            <a:ext cx="11103922" cy="5483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WHAT – Resultaten (2)</a:t>
            </a:r>
            <a:endParaRPr lang="en-US" sz="20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400" b="1" i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3. Professionele Ontwikkeling:</a:t>
            </a:r>
            <a:r>
              <a:rPr lang="en-US" sz="1400" dirty="0">
                <a:latin typeface="Arial"/>
                <a:cs typeface="Arial"/>
              </a:rPr>
              <a:t> internationale en interculturele vaardigheden docenten en staf 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Vier groepen </a:t>
            </a:r>
            <a:r>
              <a:rPr lang="en-US" sz="1400" dirty="0" smtClean="0">
                <a:latin typeface="Arial"/>
                <a:cs typeface="Arial"/>
              </a:rPr>
              <a:t>Fontys ICT </a:t>
            </a:r>
            <a:r>
              <a:rPr lang="en-US" sz="1400" dirty="0">
                <a:latin typeface="Arial"/>
                <a:cs typeface="Arial"/>
              </a:rPr>
              <a:t>collega’s, staff &amp; teachers, Intercultural Competence Courses (ICC)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Vier </a:t>
            </a:r>
            <a:r>
              <a:rPr lang="en-US" sz="1400" dirty="0">
                <a:latin typeface="Arial"/>
                <a:cs typeface="Arial"/>
              </a:rPr>
              <a:t>Fontys ICT-collega’s </a:t>
            </a:r>
            <a:r>
              <a:rPr lang="en-US" sz="1400" dirty="0">
                <a:latin typeface="Arial"/>
                <a:cs typeface="Arial"/>
              </a:rPr>
              <a:t>zijn officieel Facilitator IDI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CoP Global Acting 4 wekelijks; focus op cultuuraspecten en onderzoeken</a:t>
            </a:r>
          </a:p>
          <a:p>
            <a:pPr marL="0" indent="0">
              <a:buNone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4.Profilering en positionering</a:t>
            </a:r>
            <a:r>
              <a:rPr lang="en-US" sz="1400" dirty="0">
                <a:latin typeface="Arial"/>
                <a:cs typeface="Arial"/>
              </a:rPr>
              <a:t>: Expertise op het gebied van internationalisering en </a:t>
            </a:r>
            <a:r>
              <a:rPr lang="en-US" sz="1400" dirty="0">
                <a:latin typeface="Arial"/>
                <a:cs typeface="Arial"/>
              </a:rPr>
              <a:t>Fontys ICT </a:t>
            </a:r>
            <a:r>
              <a:rPr lang="en-US" sz="1400" dirty="0">
                <a:latin typeface="Arial"/>
                <a:cs typeface="Arial"/>
              </a:rPr>
              <a:t>als internationale innovation partner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Binnen Fontys: expertise op BiP, minor, ICC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Binnen Fontys: Strategische werkgroepen Internationalsering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Internationale strategische samenwerkingen; research groups (eerste aanzet)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Arial"/>
                <a:cs typeface="Arial"/>
              </a:rPr>
              <a:t>Internationale </a:t>
            </a:r>
            <a:r>
              <a:rPr lang="en-US" sz="1400" dirty="0" smtClean="0">
                <a:latin typeface="Arial"/>
                <a:cs typeface="Arial"/>
              </a:rPr>
              <a:t>curriculumprojecten </a:t>
            </a:r>
            <a:r>
              <a:rPr lang="en-US" sz="1400" dirty="0">
                <a:latin typeface="Arial"/>
                <a:cs typeface="Arial"/>
              </a:rPr>
              <a:t>met focus op Impact on Society (SDG’s)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1158240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Global acting  </a:t>
            </a:r>
          </a:p>
          <a:p>
            <a:pPr algn="ctr"/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Professional in het internationale speelveld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46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alphaModFix amt="70000"/>
          </a:blip>
          <a:srcRect l="4323" t="11944" r="4208" b="19651"/>
          <a:stretch/>
        </p:blipFill>
        <p:spPr>
          <a:xfrm>
            <a:off x="2650262" y="1395442"/>
            <a:ext cx="6942324" cy="5398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158241"/>
            <a:ext cx="11103922" cy="5483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 smtClean="0">
                <a:latin typeface="Arial"/>
                <a:cs typeface="Arial"/>
              </a:rPr>
              <a:t>Fontys ICT </a:t>
            </a:r>
            <a:r>
              <a:rPr lang="en-US" sz="2400" b="1" dirty="0">
                <a:latin typeface="Arial"/>
                <a:cs typeface="Arial"/>
              </a:rPr>
              <a:t>aantal recente ontwikkelingen</a:t>
            </a:r>
          </a:p>
          <a:p>
            <a:pPr marL="0" indent="0">
              <a:buNone/>
            </a:pPr>
            <a:endParaRPr lang="en-US" sz="16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b="1" dirty="0">
                <a:latin typeface="Arial"/>
                <a:cs typeface="Arial"/>
              </a:rPr>
              <a:t>Intern:</a:t>
            </a:r>
          </a:p>
          <a:p>
            <a:pPr>
              <a:buFontTx/>
              <a:buChar char="-"/>
            </a:pPr>
            <a:r>
              <a:rPr lang="en-US" sz="1400" b="1" dirty="0">
                <a:latin typeface="Arial"/>
                <a:cs typeface="Arial"/>
              </a:rPr>
              <a:t>Groeiend aantal internationale studenten en docenten </a:t>
            </a:r>
          </a:p>
          <a:p>
            <a:pPr lvl="1"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Medewerkers uit meer dan 20 landen. </a:t>
            </a:r>
          </a:p>
          <a:p>
            <a:pPr lvl="1"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Meer dan 30% van </a:t>
            </a:r>
            <a:r>
              <a:rPr lang="en-US" sz="1400" dirty="0">
                <a:latin typeface="Arial"/>
                <a:cs typeface="Arial"/>
              </a:rPr>
              <a:t>Fontys ICT-studenten</a:t>
            </a:r>
            <a:r>
              <a:rPr lang="en-US" sz="1400" dirty="0">
                <a:latin typeface="Arial"/>
                <a:cs typeface="Arial"/>
              </a:rPr>
              <a:t> uit het buitenland </a:t>
            </a:r>
          </a:p>
          <a:p>
            <a:pPr>
              <a:buFontTx/>
              <a:buChar char="-"/>
            </a:pPr>
            <a:r>
              <a:rPr lang="en-US" sz="1400" b="1" dirty="0">
                <a:latin typeface="Arial"/>
                <a:cs typeface="Arial"/>
              </a:rPr>
              <a:t>Geen aparte Dutch en English stream – international classroom</a:t>
            </a:r>
          </a:p>
          <a:p>
            <a:pPr marL="0" indent="0">
              <a:buNone/>
            </a:pPr>
            <a:endParaRPr lang="en-US" sz="1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Extern:</a:t>
            </a:r>
          </a:p>
          <a:p>
            <a:pPr>
              <a:buFontTx/>
              <a:buChar char="-"/>
            </a:pPr>
            <a:r>
              <a:rPr lang="en-US" sz="1400" b="1" dirty="0">
                <a:latin typeface="Arial"/>
                <a:cs typeface="Arial"/>
              </a:rPr>
              <a:t>Brainport vraag </a:t>
            </a:r>
            <a:r>
              <a:rPr lang="en-US" sz="1400" dirty="0">
                <a:latin typeface="Arial"/>
                <a:cs typeface="Arial"/>
              </a:rPr>
              <a:t>– verdubbeling technisch opgeleiden in de regio</a:t>
            </a:r>
          </a:p>
          <a:p>
            <a:pPr>
              <a:buFontTx/>
              <a:buChar char="-"/>
            </a:pPr>
            <a:r>
              <a:rPr lang="en-US" sz="1400" b="1" dirty="0">
                <a:latin typeface="Arial"/>
                <a:cs typeface="Arial"/>
              </a:rPr>
              <a:t>Instroom buitenlandse studenten </a:t>
            </a:r>
            <a:r>
              <a:rPr lang="en-US" sz="1400" dirty="0">
                <a:latin typeface="Arial"/>
                <a:cs typeface="Arial"/>
              </a:rPr>
              <a:t>- rapport Min v Onderwijs</a:t>
            </a:r>
          </a:p>
          <a:p>
            <a:pPr lvl="1">
              <a:buFontTx/>
              <a:buChar char="-"/>
            </a:pPr>
            <a:endParaRPr lang="en-US" sz="1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Uitdagingen </a:t>
            </a:r>
            <a:r>
              <a:rPr lang="en-US" sz="1400" b="1" dirty="0" smtClean="0">
                <a:latin typeface="Arial"/>
                <a:cs typeface="Arial"/>
              </a:rPr>
              <a:t>Fontys ICT </a:t>
            </a:r>
            <a:r>
              <a:rPr lang="en-US" sz="1400" b="1" dirty="0">
                <a:latin typeface="Arial"/>
                <a:cs typeface="Arial"/>
              </a:rPr>
              <a:t>rondom:</a:t>
            </a:r>
          </a:p>
          <a:p>
            <a:pPr lvl="1"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Culturele aspecten in het onderwijs voor studenten en docenten (international classrooms)</a:t>
            </a:r>
          </a:p>
          <a:p>
            <a:pPr lvl="1"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Culturele aspecten van de organisatie international spirit, cultural inclusiveness (representatie, communicatie); </a:t>
            </a:r>
          </a:p>
          <a:p>
            <a:pPr lvl="1">
              <a:buFontTx/>
              <a:buChar char="-"/>
            </a:pPr>
            <a:r>
              <a:rPr lang="en-US" sz="1400" dirty="0">
                <a:latin typeface="Arial"/>
                <a:cs typeface="Arial"/>
              </a:rPr>
              <a:t>Taalbeleid (docenten, staf en studenten)</a:t>
            </a:r>
          </a:p>
          <a:p>
            <a:pPr lvl="1">
              <a:buFontTx/>
              <a:buChar char="-"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1158240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Global acting  </a:t>
            </a:r>
          </a:p>
          <a:p>
            <a:pPr algn="ctr"/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Professional in het internationale speelveld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528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alphaModFix amt="70000"/>
          </a:blip>
          <a:srcRect l="4323" t="11944" r="4208" b="19651"/>
          <a:stretch/>
        </p:blipFill>
        <p:spPr>
          <a:xfrm>
            <a:off x="2276563" y="1395442"/>
            <a:ext cx="7316023" cy="5398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6" y="1746606"/>
            <a:ext cx="11155680" cy="45492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Arial"/>
                <a:cs typeface="Arial"/>
              </a:rPr>
              <a:t>Verankering GA in de staande organisatie - </a:t>
            </a:r>
          </a:p>
          <a:p>
            <a:pPr marL="0" indent="0">
              <a:buNone/>
            </a:pPr>
            <a:r>
              <a:rPr lang="en-GB" sz="2000" b="1" i="1" dirty="0">
                <a:latin typeface="Arial"/>
                <a:cs typeface="Arial"/>
              </a:rPr>
              <a:t>Transformatie F ICT </a:t>
            </a:r>
            <a:r>
              <a:rPr lang="en-GB" sz="2000" b="1" i="1" dirty="0" err="1">
                <a:latin typeface="Arial"/>
                <a:cs typeface="Arial"/>
              </a:rPr>
              <a:t>naar</a:t>
            </a:r>
            <a:r>
              <a:rPr lang="en-GB" sz="2000" b="1" i="1" dirty="0">
                <a:latin typeface="Arial"/>
                <a:cs typeface="Arial"/>
              </a:rPr>
              <a:t> International Innovation Institute</a:t>
            </a:r>
          </a:p>
          <a:p>
            <a:pPr marL="0" indent="0">
              <a:buNone/>
            </a:pPr>
            <a:endParaRPr lang="en-GB" sz="2000" b="1" i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600" dirty="0">
                <a:latin typeface="Arial"/>
                <a:cs typeface="Arial"/>
              </a:rPr>
              <a:t>Nieuwe rol Projectleider Intercultural Development (PLID) =&gt; zie document en al geaccordeerd door MT</a:t>
            </a:r>
          </a:p>
          <a:p>
            <a:pPr marL="342900" indent="-342900">
              <a:buAutoNum type="arabicPeriod"/>
            </a:pPr>
            <a:endParaRPr lang="en-GB" sz="16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GB" sz="1600" dirty="0">
                <a:latin typeface="Arial"/>
                <a:cs typeface="Arial"/>
              </a:rPr>
              <a:t>Aanvulling team Internationalisering </a:t>
            </a:r>
            <a:r>
              <a:rPr lang="en-GB" sz="1600" dirty="0" err="1">
                <a:latin typeface="Arial"/>
                <a:cs typeface="Arial"/>
              </a:rPr>
              <a:t>naar</a:t>
            </a:r>
            <a:r>
              <a:rPr lang="en-GB" sz="1600" dirty="0">
                <a:latin typeface="Arial"/>
                <a:cs typeface="Arial"/>
              </a:rPr>
              <a:t> team Internationalisering &amp; Global Acting =&gt; zie voorstel</a:t>
            </a:r>
          </a:p>
          <a:p>
            <a:pPr marL="342900" indent="-342900">
              <a:buAutoNum type="arabicPeriod"/>
            </a:pPr>
            <a:endParaRPr lang="en-GB" sz="1600" dirty="0">
              <a:latin typeface="Arial"/>
              <a:cs typeface="Arial"/>
            </a:endParaRPr>
          </a:p>
          <a:p>
            <a:pPr marL="342900" indent="-342900">
              <a:buAutoNum type="arabicPeriod"/>
            </a:pPr>
            <a:r>
              <a:rPr lang="en-GB" sz="1600" dirty="0">
                <a:latin typeface="Arial"/>
                <a:cs typeface="Arial"/>
              </a:rPr>
              <a:t>Nieuwe rol Coach Minor </a:t>
            </a:r>
            <a:r>
              <a:rPr lang="en-GB" sz="1600" dirty="0" smtClean="0">
                <a:latin typeface="Arial"/>
                <a:cs typeface="Arial"/>
              </a:rPr>
              <a:t>Abroad </a:t>
            </a:r>
            <a:r>
              <a:rPr lang="en-GB" sz="1600" dirty="0">
                <a:latin typeface="Arial"/>
                <a:cs typeface="Arial"/>
              </a:rPr>
              <a:t>=&gt; zie voorstel </a:t>
            </a:r>
          </a:p>
          <a:p>
            <a:pPr marL="342900" indent="-342900">
              <a:buAutoNum type="arabicPeriod"/>
            </a:pPr>
            <a:endParaRPr lang="en-GB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>
              <a:latin typeface="Arial"/>
              <a:cs typeface="Arial"/>
            </a:endParaRPr>
          </a:p>
          <a:p>
            <a:pPr marL="6811645">
              <a:buFontTx/>
              <a:buChar char="-"/>
            </a:pPr>
            <a:endParaRPr lang="en-US" sz="2400" dirty="0">
              <a:latin typeface="Arial"/>
              <a:cs typeface="Arial"/>
            </a:endParaRPr>
          </a:p>
          <a:p>
            <a:pPr marL="0" indent="0" algn="r">
              <a:buNone/>
            </a:pPr>
            <a:endParaRPr lang="en-US" sz="21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1158240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Global acting  </a:t>
            </a:r>
          </a:p>
          <a:p>
            <a:pPr algn="ctr"/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Professional in het internationale speelveld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873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>
            <a:alphaModFix amt="70000"/>
          </a:blip>
          <a:srcRect l="4323" t="11944" r="4208" b="19651"/>
          <a:stretch/>
        </p:blipFill>
        <p:spPr>
          <a:xfrm>
            <a:off x="2650262" y="1395442"/>
            <a:ext cx="6942324" cy="53988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158241"/>
            <a:ext cx="11103922" cy="54833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latin typeface="Arial"/>
                <a:cs typeface="Arial"/>
              </a:rPr>
              <a:t>Culturele aspecten in het onderwijs </a:t>
            </a:r>
          </a:p>
          <a:p>
            <a:pPr marL="0" indent="0">
              <a:buNone/>
            </a:pPr>
            <a:endParaRPr lang="en-US" sz="16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16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dirty="0"/>
              <a:t>"Culture is the collective </a:t>
            </a:r>
            <a:r>
              <a:rPr lang="en-US" sz="1600" dirty="0">
                <a:solidFill>
                  <a:srgbClr val="C00000"/>
                </a:solidFill>
              </a:rPr>
              <a:t>programming</a:t>
            </a:r>
            <a:r>
              <a:rPr lang="en-US" sz="1600" dirty="0"/>
              <a:t> of the mind" </a:t>
            </a:r>
            <a:br>
              <a:rPr lang="en-US" sz="1600" dirty="0"/>
            </a:br>
            <a:r>
              <a:rPr lang="en-US" sz="1600" dirty="0"/>
              <a:t>(G. Hofstede)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endParaRPr lang="en-US" sz="16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600" dirty="0"/>
              <a:t>“A </a:t>
            </a:r>
            <a:r>
              <a:rPr lang="en-US" sz="1600" dirty="0">
                <a:solidFill>
                  <a:srgbClr val="C00000"/>
                </a:solidFill>
              </a:rPr>
              <a:t>learned</a:t>
            </a:r>
            <a:r>
              <a:rPr lang="en-US" sz="1600" dirty="0"/>
              <a:t> system of beliefs, feelings and rules for living around which a group of people organize their lives, a way of life of a particular society“ (R. Crapo)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endParaRPr lang="en-US" sz="1600" dirty="0">
              <a:cs typeface="Calibri"/>
            </a:endParaRPr>
          </a:p>
          <a:p>
            <a:pPr marL="0" indent="0">
              <a:buNone/>
            </a:pPr>
            <a:r>
              <a:rPr lang="en-US" sz="1600" dirty="0"/>
              <a:t>"How we organize the experience of the world around us"</a:t>
            </a:r>
            <a:br>
              <a:rPr lang="en-US" sz="1600" dirty="0"/>
            </a:br>
            <a:r>
              <a:rPr lang="en-US" sz="1600" dirty="0"/>
              <a:t>"</a:t>
            </a:r>
            <a:r>
              <a:rPr lang="en-US" sz="1600" dirty="0">
                <a:solidFill>
                  <a:srgbClr val="C00000"/>
                </a:solidFill>
              </a:rPr>
              <a:t>subjective</a:t>
            </a:r>
            <a:r>
              <a:rPr lang="en-US" sz="1600" dirty="0"/>
              <a:t> worldviews"  (M. Bennett)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12192000" cy="1158240"/>
          </a:xfrm>
          <a:prstGeom prst="rect">
            <a:avLst/>
          </a:prstGeom>
          <a:solidFill>
            <a:srgbClr val="512E6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Global acting  </a:t>
            </a:r>
          </a:p>
          <a:p>
            <a:pPr algn="ctr"/>
            <a:r>
              <a:rPr lang="en-US" sz="2000" b="1" i="1" dirty="0">
                <a:solidFill>
                  <a:srgbClr val="FFFFFF"/>
                </a:solidFill>
                <a:latin typeface="Arial"/>
                <a:cs typeface="Arial"/>
              </a:rPr>
              <a:t>Professional in het internationale speelveld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88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6" ma:contentTypeDescription="Een nieuw document maken." ma:contentTypeScope="" ma:versionID="b94557764929dd1a044a0045d9f2c376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1d7b9cac3983cd2e7c12ee3c0df7c448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fc51d9-fd9a-4c2e-9b35-2a6b8dbf690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FC257F-808C-4B3D-BAF8-141CFEFFA4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CB3528-BF36-4CE1-BD0C-16AC6251E58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05d9c35-e4e7-46dc-b696-2e0d98cbe4ff"/>
    <ds:schemaRef ds:uri="http://purl.org/dc/elements/1.1/"/>
    <ds:schemaRef ds:uri="http://schemas.microsoft.com/office/2006/metadata/properties"/>
    <ds:schemaRef ds:uri="4dfc51d9-fd9a-4c2e-9b35-2a6b8dbf690b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62E61A-A76D-45F3-823C-D16AD67B4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637</Words>
  <Application>Microsoft Office PowerPoint</Application>
  <PresentationFormat>Breedbeeld</PresentationFormat>
  <Paragraphs>129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Openup#2023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Croes,Lilian L.M.</dc:creator>
  <cp:lastModifiedBy>Nijs,Frank F.J.H.G. de</cp:lastModifiedBy>
  <cp:revision>330</cp:revision>
  <dcterms:created xsi:type="dcterms:W3CDTF">2019-06-11T14:01:21Z</dcterms:created>
  <dcterms:modified xsi:type="dcterms:W3CDTF">2023-10-10T08:34:18Z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</Properties>
</file>